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4"/>
  </p:handoutMasterIdLst>
  <p:sldIdLst>
    <p:sldId id="256" r:id="rId2"/>
    <p:sldId id="265" r:id="rId3"/>
    <p:sldId id="257" r:id="rId4"/>
    <p:sldId id="267" r:id="rId5"/>
    <p:sldId id="268" r:id="rId6"/>
    <p:sldId id="269" r:id="rId7"/>
    <p:sldId id="270" r:id="rId8"/>
    <p:sldId id="271" r:id="rId9"/>
    <p:sldId id="272" r:id="rId10"/>
    <p:sldId id="259" r:id="rId11"/>
    <p:sldId id="260" r:id="rId12"/>
    <p:sldId id="280" r:id="rId13"/>
    <p:sldId id="261" r:id="rId14"/>
    <p:sldId id="281" r:id="rId15"/>
    <p:sldId id="262" r:id="rId16"/>
    <p:sldId id="263" r:id="rId17"/>
    <p:sldId id="278" r:id="rId18"/>
    <p:sldId id="264" r:id="rId19"/>
    <p:sldId id="275" r:id="rId20"/>
    <p:sldId id="276" r:id="rId21"/>
    <p:sldId id="279" r:id="rId22"/>
    <p:sldId id="266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76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3314ED-432E-41F5-A836-A5E9E1A3CB7F}" type="datetimeFigureOut">
              <a:rPr lang="en-GB" smtClean="0"/>
              <a:pPr/>
              <a:t>08/08/2014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02FC0A-96E6-4D2D-A01E-E2B9ADD8C82D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993D2-D458-4EE9-9C1D-45857C90CE1E}" type="datetimeFigureOut">
              <a:rPr lang="en-GB" smtClean="0"/>
              <a:pPr/>
              <a:t>08/08/2014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BBDAF-8AA6-4AE7-B664-3706B9DE1F1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993D2-D458-4EE9-9C1D-45857C90CE1E}" type="datetimeFigureOut">
              <a:rPr lang="en-GB" smtClean="0"/>
              <a:pPr/>
              <a:t>08/08/2014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BBDAF-8AA6-4AE7-B664-3706B9DE1F1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993D2-D458-4EE9-9C1D-45857C90CE1E}" type="datetimeFigureOut">
              <a:rPr lang="en-GB" smtClean="0"/>
              <a:pPr/>
              <a:t>08/08/2014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BBDAF-8AA6-4AE7-B664-3706B9DE1F1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993D2-D458-4EE9-9C1D-45857C90CE1E}" type="datetimeFigureOut">
              <a:rPr lang="en-GB" smtClean="0"/>
              <a:pPr/>
              <a:t>08/08/2014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BBDAF-8AA6-4AE7-B664-3706B9DE1F1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993D2-D458-4EE9-9C1D-45857C90CE1E}" type="datetimeFigureOut">
              <a:rPr lang="en-GB" smtClean="0"/>
              <a:pPr/>
              <a:t>08/08/2014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BBDAF-8AA6-4AE7-B664-3706B9DE1F1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993D2-D458-4EE9-9C1D-45857C90CE1E}" type="datetimeFigureOut">
              <a:rPr lang="en-GB" smtClean="0"/>
              <a:pPr/>
              <a:t>08/08/2014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BBDAF-8AA6-4AE7-B664-3706B9DE1F1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993D2-D458-4EE9-9C1D-45857C90CE1E}" type="datetimeFigureOut">
              <a:rPr lang="en-GB" smtClean="0"/>
              <a:pPr/>
              <a:t>08/08/2014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BBDAF-8AA6-4AE7-B664-3706B9DE1F1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993D2-D458-4EE9-9C1D-45857C90CE1E}" type="datetimeFigureOut">
              <a:rPr lang="en-GB" smtClean="0"/>
              <a:pPr/>
              <a:t>08/08/2014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BBDAF-8AA6-4AE7-B664-3706B9DE1F1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993D2-D458-4EE9-9C1D-45857C90CE1E}" type="datetimeFigureOut">
              <a:rPr lang="en-GB" smtClean="0"/>
              <a:pPr/>
              <a:t>08/08/2014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BBDAF-8AA6-4AE7-B664-3706B9DE1F1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993D2-D458-4EE9-9C1D-45857C90CE1E}" type="datetimeFigureOut">
              <a:rPr lang="en-GB" smtClean="0"/>
              <a:pPr/>
              <a:t>08/08/2014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BBDAF-8AA6-4AE7-B664-3706B9DE1F1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993D2-D458-4EE9-9C1D-45857C90CE1E}" type="datetimeFigureOut">
              <a:rPr lang="en-GB" smtClean="0"/>
              <a:pPr/>
              <a:t>08/08/2014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BBDAF-8AA6-4AE7-B664-3706B9DE1F1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8993D2-D458-4EE9-9C1D-45857C90CE1E}" type="datetimeFigureOut">
              <a:rPr lang="en-GB" smtClean="0"/>
              <a:pPr/>
              <a:t>08/08/2014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1BBDAF-8AA6-4AE7-B664-3706B9DE1F17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hyperlink" Target="http://www.crucialastrotools.co.uk/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hyperlink" Target="http://www.crucialastrotools.co.uk/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552" y="476672"/>
            <a:ext cx="7772400" cy="1470025"/>
          </a:xfrm>
        </p:spPr>
        <p:txBody>
          <a:bodyPr/>
          <a:lstStyle/>
          <a:p>
            <a:pPr fontAlgn="base"/>
            <a:r>
              <a:rPr lang="en-GB" dirty="0" smtClean="0"/>
              <a:t>Making Friends with Astrology 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9592" y="2060848"/>
            <a:ext cx="7920880" cy="4104456"/>
          </a:xfrm>
        </p:spPr>
        <p:txBody>
          <a:bodyPr>
            <a:normAutofit fontScale="77500" lnSpcReduction="20000"/>
          </a:bodyPr>
          <a:lstStyle/>
          <a:p>
            <a:pPr algn="just" fontAlgn="base"/>
            <a:r>
              <a:rPr lang="en-GB" dirty="0" smtClean="0"/>
              <a:t>Knowing </a:t>
            </a:r>
            <a:r>
              <a:rPr lang="en-GB" dirty="0"/>
              <a:t>the astrology of people, as well as of the present, past and future times, enables us to see the world through others’ eyes; to experience their needs, fears and pleasures, as if they were our own. We see and feel responsible for a complete Universe. </a:t>
            </a:r>
            <a:endParaRPr lang="en-GB" dirty="0" smtClean="0"/>
          </a:p>
          <a:p>
            <a:pPr algn="just" fontAlgn="base"/>
            <a:endParaRPr lang="en-GB" dirty="0"/>
          </a:p>
          <a:p>
            <a:pPr algn="just" fontAlgn="base"/>
            <a:r>
              <a:rPr lang="en-GB" dirty="0" smtClean="0"/>
              <a:t>Roy </a:t>
            </a:r>
            <a:r>
              <a:rPr lang="en-GB" dirty="0"/>
              <a:t>will illustrate this with individual charts, synastry and historical astro-events and, looking ahead, suggest how such insight could help everyone create a better future. </a:t>
            </a:r>
            <a:endParaRPr lang="en-GB" dirty="0" smtClean="0"/>
          </a:p>
          <a:p>
            <a:pPr fontAlgn="base"/>
            <a:endParaRPr lang="en-GB" dirty="0"/>
          </a:p>
          <a:p>
            <a:pPr algn="r"/>
            <a:r>
              <a:rPr lang="en-GB" sz="2400" b="1" dirty="0" smtClean="0"/>
              <a:t>3.45 – 5.00 pm </a:t>
            </a:r>
            <a:r>
              <a:rPr lang="en-GB" sz="2400" b="1" dirty="0" err="1" smtClean="0"/>
              <a:t>Gila</a:t>
            </a:r>
            <a:r>
              <a:rPr lang="en-GB" sz="2400" b="1" dirty="0" smtClean="0"/>
              <a:t> Monster Room​​ ​</a:t>
            </a:r>
            <a:endParaRPr lang="en-GB" sz="2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19672" y="1916832"/>
            <a:ext cx="54726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 smtClean="0">
                <a:solidFill>
                  <a:srgbClr val="00B050"/>
                </a:solidFill>
              </a:rPr>
              <a:t>Seeing Relationships</a:t>
            </a:r>
          </a:p>
          <a:p>
            <a:pPr algn="ctr"/>
            <a:r>
              <a:rPr lang="en-GB" sz="4400" dirty="0" smtClean="0">
                <a:solidFill>
                  <a:srgbClr val="00B050"/>
                </a:solidFill>
              </a:rPr>
              <a:t>at their Worst and Best</a:t>
            </a:r>
            <a:endParaRPr lang="en-GB" sz="44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0"/>
            <a:ext cx="8064896" cy="6891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611560" y="0"/>
            <a:ext cx="2736304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dirty="0" smtClean="0"/>
              <a:t>What sort of life together did this wedding point to?</a:t>
            </a:r>
          </a:p>
          <a:p>
            <a:r>
              <a:rPr lang="en-GB" dirty="0" smtClean="0"/>
              <a:t>Was it a good and lasting relationship?</a:t>
            </a:r>
            <a:endParaRPr lang="en-GB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royalhistorian.com/wp-content/uploads/2012/11/Queen_Elizabeth_II_Weddi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476672"/>
            <a:ext cx="4320480" cy="589025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260648"/>
            <a:ext cx="7720557" cy="6597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611560" y="260648"/>
            <a:ext cx="2736304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dirty="0" smtClean="0"/>
              <a:t>What sort of life together did this wedding point to?</a:t>
            </a:r>
          </a:p>
          <a:p>
            <a:r>
              <a:rPr lang="en-GB" dirty="0" smtClean="0"/>
              <a:t>Was it a good and lasting relationship?</a:t>
            </a:r>
            <a:endParaRPr lang="en-GB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6" name="Picture 6" descr="http://assets9.heart.co.uk/2011/30/charles-and-dianas-wedding-6-1311859882-view-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88640"/>
            <a:ext cx="7085277" cy="5760640"/>
          </a:xfrm>
          <a:prstGeom prst="rect">
            <a:avLst/>
          </a:prstGeom>
          <a:noFill/>
        </p:spPr>
      </p:pic>
      <p:pic>
        <p:nvPicPr>
          <p:cNvPr id="35842" name="Picture 2" descr="http://1.bp.blogspot.com/-Z2rIYafgsII/TcaO3sW2CiI/AAAAAAAABNI/-KsvnwzqhPU/s640/royal-wedding-pictures-prince-charles-princess-diana-wave-hands-to-peopl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48680"/>
            <a:ext cx="4030533" cy="5184576"/>
          </a:xfrm>
          <a:prstGeom prst="rect">
            <a:avLst/>
          </a:prstGeom>
          <a:noFill/>
        </p:spPr>
      </p:pic>
      <p:pic>
        <p:nvPicPr>
          <p:cNvPr id="35844" name="Picture 4" descr="http://www.loucasporlingerie.com.br/wp-content/uploads/2012/07/d26__1289915109_8270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10025" y="3048000"/>
            <a:ext cx="5133975" cy="381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5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32656"/>
            <a:ext cx="8684460" cy="6165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75656" y="260648"/>
            <a:ext cx="6552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Transits January 1989-98 to Charles and </a:t>
            </a:r>
            <a:r>
              <a:rPr lang="en-GB" dirty="0" err="1" smtClean="0"/>
              <a:t>Di</a:t>
            </a:r>
            <a:r>
              <a:rPr lang="en-GB" dirty="0" smtClean="0"/>
              <a:t> Wedding Chart</a:t>
            </a:r>
            <a:endParaRPr lang="en-GB" dirty="0"/>
          </a:p>
        </p:txBody>
      </p:sp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00808"/>
            <a:ext cx="9144000" cy="44400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517" y="2060848"/>
            <a:ext cx="9103483" cy="4420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475656" y="260648"/>
            <a:ext cx="6552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Transits January 1989-98 to Elizabeth and Phillip Wedding Chart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3347864" y="1484784"/>
            <a:ext cx="8640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err="1" smtClean="0">
                <a:solidFill>
                  <a:srgbClr val="FF0000"/>
                </a:solidFill>
              </a:rPr>
              <a:t>Annus</a:t>
            </a:r>
            <a:r>
              <a:rPr lang="en-GB" sz="1400" dirty="0" smtClean="0">
                <a:solidFill>
                  <a:srgbClr val="FF0000"/>
                </a:solidFill>
              </a:rPr>
              <a:t> </a:t>
            </a:r>
          </a:p>
          <a:p>
            <a:pPr algn="ctr"/>
            <a:r>
              <a:rPr lang="en-GB" sz="1400" dirty="0" err="1" smtClean="0">
                <a:solidFill>
                  <a:srgbClr val="FF0000"/>
                </a:solidFill>
              </a:rPr>
              <a:t>Horribilis</a:t>
            </a:r>
            <a:endParaRPr lang="en-GB" sz="1400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19672" y="1916832"/>
            <a:ext cx="576064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 smtClean="0">
                <a:solidFill>
                  <a:srgbClr val="00B050"/>
                </a:solidFill>
              </a:rPr>
              <a:t>Making the Worst and Best  Use of the Transits</a:t>
            </a:r>
            <a:endParaRPr lang="en-GB" sz="44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988753" cy="638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0" y="0"/>
            <a:ext cx="2483768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Good time to make important organisational decisions?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699792" y="5589240"/>
            <a:ext cx="6444208" cy="677108"/>
          </a:xfrm>
          <a:prstGeom prst="rect">
            <a:avLst/>
          </a:prstGeom>
          <a:noFill/>
          <a:ln w="31750">
            <a:solidFill>
              <a:schemeClr val="accent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 sz="2000" dirty="0" smtClean="0">
                <a:latin typeface="Calibri" pitchFamily="34" charset="0"/>
              </a:rPr>
              <a:t>Order Software and the books from: </a:t>
            </a:r>
          </a:p>
          <a:p>
            <a:pPr algn="ctr"/>
            <a:r>
              <a:rPr lang="en-GB" b="1" dirty="0" smtClean="0">
                <a:latin typeface="Calibri" pitchFamily="34" charset="0"/>
                <a:hlinkClick r:id="rId2"/>
              </a:rPr>
              <a:t>http</a:t>
            </a:r>
            <a:r>
              <a:rPr lang="en-GB" b="1" dirty="0">
                <a:latin typeface="Calibri" pitchFamily="34" charset="0"/>
                <a:hlinkClick r:id="rId2"/>
              </a:rPr>
              <a:t>://</a:t>
            </a:r>
            <a:r>
              <a:rPr lang="en-GB" b="1" dirty="0" smtClean="0">
                <a:latin typeface="Calibri" pitchFamily="34" charset="0"/>
                <a:hlinkClick r:id="rId2"/>
              </a:rPr>
              <a:t>www.crucialastrotools.co.uk</a:t>
            </a:r>
            <a:endParaRPr lang="en-GB" sz="2000" b="1" dirty="0">
              <a:latin typeface="Calibri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73491" y="0"/>
            <a:ext cx="4170509" cy="2276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Final f ront cove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3637321"/>
            <a:ext cx="2160240" cy="3220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-4645024" y="1772816"/>
            <a:ext cx="39604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GB" b="1" dirty="0" smtClean="0">
              <a:latin typeface="Calibri" pitchFamily="34" charset="0"/>
            </a:endParaRPr>
          </a:p>
          <a:p>
            <a:pPr algn="ctr"/>
            <a:endParaRPr lang="en-GB" b="1" dirty="0" smtClean="0">
              <a:latin typeface="Calibri" pitchFamily="34" charset="0"/>
            </a:endParaRPr>
          </a:p>
          <a:p>
            <a:pPr algn="ctr"/>
            <a:endParaRPr lang="en-GB" b="1" dirty="0" smtClean="0">
              <a:latin typeface="Calibri" pitchFamily="34" charset="0"/>
            </a:endParaRPr>
          </a:p>
        </p:txBody>
      </p:sp>
      <p:pic>
        <p:nvPicPr>
          <p:cNvPr id="8" name="Picture 7" descr="Andre_Barbault_Front_Cover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1520" y="188640"/>
            <a:ext cx="2160240" cy="3283345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24128" y="1844824"/>
            <a:ext cx="3024336" cy="3502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5" descr="Gillett cover Imageonly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483768" y="548680"/>
            <a:ext cx="2664296" cy="4098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458661"/>
            <a:ext cx="7488832" cy="63993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79512" y="5157192"/>
            <a:ext cx="208823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Animate in Solar Fire the progress of the violence and killing since the ground offensive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2195736" y="188640"/>
            <a:ext cx="540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/>
              <a:t>1</a:t>
            </a:r>
            <a:r>
              <a:rPr lang="en-GB" b="1" dirty="0" smtClean="0"/>
              <a:t>1 day offensive upgraded to ground invasion of Gaza</a:t>
            </a:r>
            <a:endParaRPr lang="en-GB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643257"/>
            <a:ext cx="7272808" cy="6214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323528" y="188640"/>
            <a:ext cx="8496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Jupiter conjuncts Venus - Andre Barbault’s Peace Negotiations  / Armistice </a:t>
            </a:r>
            <a:r>
              <a:rPr lang="en-GB" dirty="0" err="1" smtClean="0"/>
              <a:t>indicater</a:t>
            </a:r>
            <a:endParaRPr lang="en-GB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699792" y="5589240"/>
            <a:ext cx="6444208" cy="677108"/>
          </a:xfrm>
          <a:prstGeom prst="rect">
            <a:avLst/>
          </a:prstGeom>
          <a:noFill/>
          <a:ln w="31750">
            <a:solidFill>
              <a:schemeClr val="accent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 sz="2000" dirty="0" smtClean="0">
                <a:latin typeface="Calibri" pitchFamily="34" charset="0"/>
              </a:rPr>
              <a:t>Order Software and the books from: </a:t>
            </a:r>
          </a:p>
          <a:p>
            <a:pPr algn="ctr"/>
            <a:r>
              <a:rPr lang="en-GB" b="1" dirty="0" smtClean="0">
                <a:latin typeface="Calibri" pitchFamily="34" charset="0"/>
                <a:hlinkClick r:id="rId2"/>
              </a:rPr>
              <a:t>http</a:t>
            </a:r>
            <a:r>
              <a:rPr lang="en-GB" b="1" dirty="0">
                <a:latin typeface="Calibri" pitchFamily="34" charset="0"/>
                <a:hlinkClick r:id="rId2"/>
              </a:rPr>
              <a:t>://</a:t>
            </a:r>
            <a:r>
              <a:rPr lang="en-GB" b="1" dirty="0" smtClean="0">
                <a:latin typeface="Calibri" pitchFamily="34" charset="0"/>
                <a:hlinkClick r:id="rId2"/>
              </a:rPr>
              <a:t>www.crucialastrotools.co.uk</a:t>
            </a:r>
            <a:endParaRPr lang="en-GB" sz="2000" b="1" dirty="0">
              <a:latin typeface="Calibri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73491" y="0"/>
            <a:ext cx="4170509" cy="2276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Final f ront cove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3637321"/>
            <a:ext cx="2160240" cy="3220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-4645024" y="1772816"/>
            <a:ext cx="39604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GB" b="1" dirty="0" smtClean="0">
              <a:latin typeface="Calibri" pitchFamily="34" charset="0"/>
            </a:endParaRPr>
          </a:p>
          <a:p>
            <a:pPr algn="ctr"/>
            <a:endParaRPr lang="en-GB" b="1" dirty="0" smtClean="0">
              <a:latin typeface="Calibri" pitchFamily="34" charset="0"/>
            </a:endParaRPr>
          </a:p>
          <a:p>
            <a:pPr algn="ctr"/>
            <a:endParaRPr lang="en-GB" b="1" dirty="0" smtClean="0">
              <a:latin typeface="Calibri" pitchFamily="34" charset="0"/>
            </a:endParaRPr>
          </a:p>
        </p:txBody>
      </p:sp>
      <p:pic>
        <p:nvPicPr>
          <p:cNvPr id="8" name="Picture 7" descr="Andre_Barbault_Front_Cover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1520" y="188640"/>
            <a:ext cx="2160240" cy="3283345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24128" y="1844824"/>
            <a:ext cx="3024336" cy="3502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5" descr="Gillett cover Imageonly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483768" y="548680"/>
            <a:ext cx="2664296" cy="4098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1196752"/>
            <a:ext cx="7416824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 smtClean="0">
                <a:solidFill>
                  <a:srgbClr val="00B050"/>
                </a:solidFill>
              </a:rPr>
              <a:t>Contents</a:t>
            </a:r>
          </a:p>
          <a:p>
            <a:pPr algn="ctr"/>
            <a:endParaRPr lang="en-GB" sz="2800" b="1" dirty="0" smtClean="0">
              <a:solidFill>
                <a:srgbClr val="00B050"/>
              </a:solidFill>
            </a:endParaRPr>
          </a:p>
          <a:p>
            <a:r>
              <a:rPr lang="en-GB" sz="2800" dirty="0" smtClean="0">
                <a:solidFill>
                  <a:srgbClr val="00B050"/>
                </a:solidFill>
              </a:rPr>
              <a:t>Seeing People at their Worst and Best</a:t>
            </a:r>
          </a:p>
          <a:p>
            <a:endParaRPr lang="en-GB" sz="2800" dirty="0" smtClean="0">
              <a:solidFill>
                <a:srgbClr val="00B050"/>
              </a:solidFill>
            </a:endParaRPr>
          </a:p>
          <a:p>
            <a:r>
              <a:rPr lang="en-GB" sz="2800" dirty="0" smtClean="0">
                <a:solidFill>
                  <a:srgbClr val="00B050"/>
                </a:solidFill>
              </a:rPr>
              <a:t>Seeing Relationships at their Worst and Best</a:t>
            </a:r>
          </a:p>
          <a:p>
            <a:endParaRPr lang="en-GB" sz="2800" dirty="0" smtClean="0">
              <a:solidFill>
                <a:srgbClr val="00B050"/>
              </a:solidFill>
            </a:endParaRPr>
          </a:p>
          <a:p>
            <a:r>
              <a:rPr lang="en-GB" sz="2800" dirty="0" smtClean="0">
                <a:solidFill>
                  <a:srgbClr val="00B050"/>
                </a:solidFill>
              </a:rPr>
              <a:t>Making the Worst and Best  Use of the Transits</a:t>
            </a:r>
            <a:endParaRPr lang="en-GB" dirty="0" smtClean="0"/>
          </a:p>
          <a:p>
            <a:r>
              <a:rPr lang="en-GB" dirty="0" smtClean="0"/>
              <a:t> </a:t>
            </a:r>
            <a:endParaRPr lang="en-GB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1720" y="1916832"/>
            <a:ext cx="504056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 smtClean="0">
                <a:solidFill>
                  <a:srgbClr val="00B050"/>
                </a:solidFill>
              </a:rPr>
              <a:t>Seeing People at their Worst and Best</a:t>
            </a:r>
            <a:endParaRPr lang="en-GB" sz="44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9827"/>
            <a:ext cx="8100392" cy="6890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val 2"/>
          <p:cNvSpPr/>
          <p:nvPr/>
        </p:nvSpPr>
        <p:spPr>
          <a:xfrm rot="20492211">
            <a:off x="2514941" y="1423610"/>
            <a:ext cx="2096226" cy="1275149"/>
          </a:xfrm>
          <a:prstGeom prst="ellipse">
            <a:avLst/>
          </a:prstGeom>
          <a:solidFill>
            <a:srgbClr val="FF7575">
              <a:alpha val="1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Oval 3"/>
          <p:cNvSpPr/>
          <p:nvPr/>
        </p:nvSpPr>
        <p:spPr>
          <a:xfrm rot="20492211">
            <a:off x="5406507" y="1392260"/>
            <a:ext cx="1434445" cy="1502859"/>
          </a:xfrm>
          <a:prstGeom prst="ellipse">
            <a:avLst/>
          </a:prstGeom>
          <a:solidFill>
            <a:srgbClr val="FF7575">
              <a:alpha val="1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/>
          <p:cNvSpPr/>
          <p:nvPr/>
        </p:nvSpPr>
        <p:spPr>
          <a:xfrm rot="20492211">
            <a:off x="6134071" y="2901951"/>
            <a:ext cx="1001943" cy="614827"/>
          </a:xfrm>
          <a:prstGeom prst="ellipse">
            <a:avLst/>
          </a:prstGeom>
          <a:solidFill>
            <a:srgbClr val="FF7575">
              <a:alpha val="1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://www.usafricaonline.com/mandela.nels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476672"/>
            <a:ext cx="4608512" cy="6077603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0"/>
            <a:ext cx="8136904" cy="682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0" y="5157192"/>
            <a:ext cx="190770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>
                <a:solidFill>
                  <a:schemeClr val="accent6">
                    <a:lumMod val="75000"/>
                  </a:schemeClr>
                </a:solidFill>
              </a:rPr>
              <a:t>Imprisoned as a Terrorist</a:t>
            </a:r>
            <a:endParaRPr lang="en-GB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7648668">
            <a:off x="3377901" y="4253606"/>
            <a:ext cx="1579256" cy="79150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/>
          <p:cNvSpPr/>
          <p:nvPr/>
        </p:nvSpPr>
        <p:spPr>
          <a:xfrm rot="20492211">
            <a:off x="5538037" y="782863"/>
            <a:ext cx="668856" cy="61175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/>
          <p:cNvSpPr/>
          <p:nvPr/>
        </p:nvSpPr>
        <p:spPr>
          <a:xfrm rot="1091996">
            <a:off x="4925353" y="271633"/>
            <a:ext cx="591686" cy="185873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Oval 17"/>
          <p:cNvSpPr/>
          <p:nvPr/>
        </p:nvSpPr>
        <p:spPr>
          <a:xfrm rot="14171801">
            <a:off x="2672532" y="4583852"/>
            <a:ext cx="539001" cy="108774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Oval 18"/>
          <p:cNvSpPr/>
          <p:nvPr/>
        </p:nvSpPr>
        <p:spPr>
          <a:xfrm rot="2864128">
            <a:off x="6063920" y="755783"/>
            <a:ext cx="363870" cy="26361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1" name="Straight Arrow Connector 20"/>
          <p:cNvCxnSpPr/>
          <p:nvPr/>
        </p:nvCxnSpPr>
        <p:spPr>
          <a:xfrm flipV="1">
            <a:off x="3419872" y="2996952"/>
            <a:ext cx="1800200" cy="1728192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l 21"/>
          <p:cNvSpPr/>
          <p:nvPr/>
        </p:nvSpPr>
        <p:spPr>
          <a:xfrm rot="5400000">
            <a:off x="6336196" y="2312879"/>
            <a:ext cx="648071" cy="273630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3" name="Straight Arrow Connector 22"/>
          <p:cNvCxnSpPr>
            <a:stCxn id="15" idx="3"/>
          </p:cNvCxnSpPr>
          <p:nvPr/>
        </p:nvCxnSpPr>
        <p:spPr>
          <a:xfrm flipH="1">
            <a:off x="4572000" y="1368785"/>
            <a:ext cx="1144658" cy="2564271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val 25"/>
          <p:cNvSpPr/>
          <p:nvPr/>
        </p:nvSpPr>
        <p:spPr>
          <a:xfrm rot="2748342">
            <a:off x="5563405" y="533829"/>
            <a:ext cx="666693" cy="26361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14" grpId="0" animBg="1"/>
      <p:bldP spid="15" grpId="0" animBg="1"/>
      <p:bldP spid="16" grpId="0" animBg="1"/>
      <p:bldP spid="18" grpId="0" animBg="1"/>
      <p:bldP spid="19" grpId="0" animBg="1"/>
      <p:bldP spid="22" grpId="0" animBg="1"/>
      <p:bldP spid="2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0"/>
            <a:ext cx="8064896" cy="6768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0" y="5157192"/>
            <a:ext cx="190770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>
                <a:solidFill>
                  <a:schemeClr val="accent6">
                    <a:lumMod val="75000"/>
                  </a:schemeClr>
                </a:solidFill>
              </a:rPr>
              <a:t>Released from</a:t>
            </a:r>
          </a:p>
          <a:p>
            <a:pPr algn="ctr"/>
            <a:r>
              <a:rPr lang="en-GB" sz="2800" dirty="0" smtClean="0">
                <a:solidFill>
                  <a:schemeClr val="accent6">
                    <a:lumMod val="75000"/>
                  </a:schemeClr>
                </a:solidFill>
              </a:rPr>
              <a:t>Prison</a:t>
            </a:r>
            <a:endParaRPr lang="en-GB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9" name="Oval 18"/>
          <p:cNvSpPr/>
          <p:nvPr/>
        </p:nvSpPr>
        <p:spPr>
          <a:xfrm rot="20732370">
            <a:off x="1348436" y="3477245"/>
            <a:ext cx="1579256" cy="119433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Oval 19"/>
          <p:cNvSpPr/>
          <p:nvPr/>
        </p:nvSpPr>
        <p:spPr>
          <a:xfrm rot="1830635">
            <a:off x="5141686" y="1341060"/>
            <a:ext cx="461446" cy="181166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Oval 20"/>
          <p:cNvSpPr/>
          <p:nvPr/>
        </p:nvSpPr>
        <p:spPr>
          <a:xfrm rot="1091996">
            <a:off x="4037350" y="371025"/>
            <a:ext cx="1434907" cy="179729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Oval 21"/>
          <p:cNvSpPr/>
          <p:nvPr/>
        </p:nvSpPr>
        <p:spPr>
          <a:xfrm rot="13099310">
            <a:off x="3253791" y="3645482"/>
            <a:ext cx="645352" cy="262161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Oval 22"/>
          <p:cNvSpPr/>
          <p:nvPr/>
        </p:nvSpPr>
        <p:spPr>
          <a:xfrm rot="18204652">
            <a:off x="2411420" y="693095"/>
            <a:ext cx="1037956" cy="322836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4" name="Straight Arrow Connector 23"/>
          <p:cNvCxnSpPr/>
          <p:nvPr/>
        </p:nvCxnSpPr>
        <p:spPr>
          <a:xfrm flipH="1">
            <a:off x="2987824" y="3429000"/>
            <a:ext cx="2088232" cy="432048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Oval 24"/>
          <p:cNvSpPr/>
          <p:nvPr/>
        </p:nvSpPr>
        <p:spPr>
          <a:xfrm rot="4537737">
            <a:off x="6148521" y="1667681"/>
            <a:ext cx="759389" cy="269925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6" name="Straight Arrow Connector 25"/>
          <p:cNvCxnSpPr/>
          <p:nvPr/>
        </p:nvCxnSpPr>
        <p:spPr>
          <a:xfrm flipV="1">
            <a:off x="4427984" y="3068960"/>
            <a:ext cx="432048" cy="792088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  <p:bldP spid="19" grpId="0" animBg="1"/>
      <p:bldP spid="20" grpId="0" animBg="1"/>
      <p:bldP spid="21" grpId="0" animBg="1"/>
      <p:bldP spid="22" grpId="0" animBg="1"/>
      <p:bldP spid="23" grpId="0" animBg="1"/>
      <p:bldP spid="2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-216024"/>
            <a:ext cx="8064896" cy="6768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0" y="4941168"/>
            <a:ext cx="226774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>
                <a:solidFill>
                  <a:schemeClr val="accent6">
                    <a:lumMod val="75000"/>
                  </a:schemeClr>
                </a:solidFill>
              </a:rPr>
              <a:t>Sworn in as President of South Africa</a:t>
            </a:r>
          </a:p>
        </p:txBody>
      </p:sp>
      <p:sp>
        <p:nvSpPr>
          <p:cNvPr id="29" name="Oval 28"/>
          <p:cNvSpPr/>
          <p:nvPr/>
        </p:nvSpPr>
        <p:spPr>
          <a:xfrm rot="19518407">
            <a:off x="1802196" y="4275715"/>
            <a:ext cx="1579256" cy="79150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Oval 29"/>
          <p:cNvSpPr/>
          <p:nvPr/>
        </p:nvSpPr>
        <p:spPr>
          <a:xfrm rot="20492211">
            <a:off x="2563423" y="1070895"/>
            <a:ext cx="668856" cy="61175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Oval 30"/>
          <p:cNvSpPr/>
          <p:nvPr/>
        </p:nvSpPr>
        <p:spPr>
          <a:xfrm rot="20830221">
            <a:off x="4122910" y="1023219"/>
            <a:ext cx="591686" cy="185873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Oval 31"/>
          <p:cNvSpPr/>
          <p:nvPr/>
        </p:nvSpPr>
        <p:spPr>
          <a:xfrm rot="13890413">
            <a:off x="5590363" y="1373401"/>
            <a:ext cx="455357" cy="153389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Oval 32"/>
          <p:cNvSpPr/>
          <p:nvPr/>
        </p:nvSpPr>
        <p:spPr>
          <a:xfrm rot="1756018">
            <a:off x="3713689" y="3318050"/>
            <a:ext cx="627295" cy="191817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4" name="Straight Arrow Connector 33"/>
          <p:cNvCxnSpPr/>
          <p:nvPr/>
        </p:nvCxnSpPr>
        <p:spPr>
          <a:xfrm flipV="1">
            <a:off x="3347864" y="2780928"/>
            <a:ext cx="1872208" cy="1368152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Oval 34"/>
          <p:cNvSpPr/>
          <p:nvPr/>
        </p:nvSpPr>
        <p:spPr>
          <a:xfrm rot="5400000">
            <a:off x="6264187" y="2024847"/>
            <a:ext cx="792089" cy="273630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6" name="Straight Arrow Connector 35"/>
          <p:cNvCxnSpPr>
            <a:endCxn id="32" idx="6"/>
          </p:cNvCxnSpPr>
          <p:nvPr/>
        </p:nvCxnSpPr>
        <p:spPr>
          <a:xfrm>
            <a:off x="3275856" y="1556792"/>
            <a:ext cx="2400474" cy="405355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Oval 40"/>
          <p:cNvSpPr/>
          <p:nvPr/>
        </p:nvSpPr>
        <p:spPr>
          <a:xfrm rot="20492211">
            <a:off x="5227719" y="2367039"/>
            <a:ext cx="668856" cy="61175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Oval 42"/>
          <p:cNvSpPr/>
          <p:nvPr/>
        </p:nvSpPr>
        <p:spPr>
          <a:xfrm rot="17574185">
            <a:off x="2512193" y="1510232"/>
            <a:ext cx="454305" cy="158952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4" name="Straight Arrow Connector 43"/>
          <p:cNvCxnSpPr/>
          <p:nvPr/>
        </p:nvCxnSpPr>
        <p:spPr>
          <a:xfrm>
            <a:off x="3347864" y="2708920"/>
            <a:ext cx="360040" cy="1440160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7" dur="2000" fill="hold"/>
                                        <p:tgtEl>
                                          <p:spTgt spid="3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29" grpId="0" animBg="1"/>
      <p:bldP spid="30" grpId="0" animBg="1"/>
      <p:bldP spid="31" grpId="0" animBg="1"/>
      <p:bldP spid="32" grpId="0" animBg="1"/>
      <p:bldP spid="33" grpId="0" animBg="1"/>
      <p:bldP spid="35" grpId="0" animBg="1"/>
      <p:bldP spid="35" grpId="1" animBg="1"/>
      <p:bldP spid="41" grpId="0" animBg="1"/>
      <p:bldP spid="4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1850</TotalTime>
  <Words>271</Words>
  <Application>Microsoft Office PowerPoint</Application>
  <PresentationFormat>On-screen Show (4:3)</PresentationFormat>
  <Paragraphs>40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Making Friends with Astrology 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Making Friends with Astrology </dc:title>
  <dc:creator>Gillett</dc:creator>
  <cp:lastModifiedBy>Gillett</cp:lastModifiedBy>
  <cp:revision>28</cp:revision>
  <dcterms:created xsi:type="dcterms:W3CDTF">2014-07-19T11:45:01Z</dcterms:created>
  <dcterms:modified xsi:type="dcterms:W3CDTF">2014-08-08T10:48:21Z</dcterms:modified>
</cp:coreProperties>
</file>